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0.xml" ContentType="application/vnd.openxmlformats-officedocument.presentationml.slide+xml"/>
  <Override PartName="/ppt/slides/slide15.xml" ContentType="application/vnd.openxmlformats-officedocument.presentationml.slide+xml"/>
  <Override PartName="/ppt/slides/slide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9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6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58" r:id="rId6"/>
    <p:sldId id="272" r:id="rId7"/>
    <p:sldId id="273" r:id="rId8"/>
    <p:sldId id="261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4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7" d="100"/>
          <a:sy n="47" d="100"/>
        </p:scale>
        <p:origin x="-504" y="-91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3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FD7F5-E5DF-4297-93E0-860252E5C6A8}" type="datetimeFigureOut">
              <a:rPr lang="en-US" smtClean="0"/>
              <a:pPr/>
              <a:t>1/28/2019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E806C-638F-4C01-856B-B17B7B9DAC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77145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FD7F5-E5DF-4297-93E0-860252E5C6A8}" type="datetimeFigureOut">
              <a:rPr lang="en-US" smtClean="0"/>
              <a:pPr/>
              <a:t>1/28/2019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E806C-638F-4C01-856B-B17B7B9DAC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38491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FD7F5-E5DF-4297-93E0-860252E5C6A8}" type="datetimeFigureOut">
              <a:rPr lang="en-US" smtClean="0"/>
              <a:pPr/>
              <a:t>1/28/2019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E806C-638F-4C01-856B-B17B7B9DAC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66405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FD7F5-E5DF-4297-93E0-860252E5C6A8}" type="datetimeFigureOut">
              <a:rPr lang="en-US" smtClean="0"/>
              <a:pPr/>
              <a:t>1/28/2019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E806C-638F-4C01-856B-B17B7B9DAC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21329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FD7F5-E5DF-4297-93E0-860252E5C6A8}" type="datetimeFigureOut">
              <a:rPr lang="en-US" smtClean="0"/>
              <a:pPr/>
              <a:t>1/28/2019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E806C-638F-4C01-856B-B17B7B9DAC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856419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FD7F5-E5DF-4297-93E0-860252E5C6A8}" type="datetimeFigureOut">
              <a:rPr lang="en-US" smtClean="0"/>
              <a:pPr/>
              <a:t>1/28/2019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E806C-638F-4C01-856B-B17B7B9DAC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525493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FD7F5-E5DF-4297-93E0-860252E5C6A8}" type="datetimeFigureOut">
              <a:rPr lang="en-US" smtClean="0"/>
              <a:pPr/>
              <a:t>1/28/2019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E806C-638F-4C01-856B-B17B7B9DAC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00751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FD7F5-E5DF-4297-93E0-860252E5C6A8}" type="datetimeFigureOut">
              <a:rPr lang="en-US" smtClean="0"/>
              <a:pPr/>
              <a:t>1/28/2019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E806C-638F-4C01-856B-B17B7B9DAC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290534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FD7F5-E5DF-4297-93E0-860252E5C6A8}" type="datetimeFigureOut">
              <a:rPr lang="en-US" smtClean="0"/>
              <a:pPr/>
              <a:t>1/28/2019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E806C-638F-4C01-856B-B17B7B9DAC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639746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FD7F5-E5DF-4297-93E0-860252E5C6A8}" type="datetimeFigureOut">
              <a:rPr lang="en-US" smtClean="0"/>
              <a:pPr/>
              <a:t>1/28/2019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E806C-638F-4C01-856B-B17B7B9DAC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33865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FD7F5-E5DF-4297-93E0-860252E5C6A8}" type="datetimeFigureOut">
              <a:rPr lang="en-US" smtClean="0"/>
              <a:pPr/>
              <a:t>1/28/2019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E806C-638F-4C01-856B-B17B7B9DAC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368252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FFD7F5-E5DF-4297-93E0-860252E5C6A8}" type="datetimeFigureOut">
              <a:rPr lang="en-US" smtClean="0"/>
              <a:pPr/>
              <a:t>1/28/2019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5E806C-638F-4C01-856B-B17B7B9DAC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96205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" y="152400"/>
            <a:ext cx="8839200" cy="6477000"/>
          </a:xfrm>
          <a:prstGeom prst="rect">
            <a:avLst/>
          </a:prstGeom>
          <a:noFill/>
          <a:ln w="76200" cmpd="sng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06575"/>
            <a:ext cx="7772400" cy="1470025"/>
          </a:xfrm>
        </p:spPr>
        <p:txBody>
          <a:bodyPr/>
          <a:lstStyle/>
          <a:p>
            <a:r>
              <a:rPr lang="en-US" b="1" dirty="0" err="1">
                <a:solidFill>
                  <a:srgbClr val="C00000"/>
                </a:solidFill>
              </a:rPr>
              <a:t>Tolson</a:t>
            </a:r>
            <a:r>
              <a:rPr lang="en-US" b="1" dirty="0">
                <a:solidFill>
                  <a:srgbClr val="C00000"/>
                </a:solidFill>
              </a:rPr>
              <a:t> And </a:t>
            </a:r>
            <a:r>
              <a:rPr lang="en-US" b="1" dirty="0" err="1" smtClean="0">
                <a:solidFill>
                  <a:srgbClr val="C00000"/>
                </a:solidFill>
              </a:rPr>
              <a:t>Associates,LLC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895600"/>
            <a:ext cx="6400800" cy="1752600"/>
          </a:xfrm>
        </p:spPr>
        <p:txBody>
          <a:bodyPr/>
          <a:lstStyle/>
          <a:p>
            <a:r>
              <a:rPr lang="en-US" b="1" dirty="0"/>
              <a:t>Capitol Raceway RD.</a:t>
            </a:r>
            <a:endParaRPr lang="en-US" dirty="0"/>
          </a:p>
          <a:p>
            <a:r>
              <a:rPr lang="en-US" b="1" dirty="0"/>
              <a:t>Crofton, Maryland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42594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Crushing Equipment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6488" y="1295400"/>
            <a:ext cx="8462712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8636262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Crushing Equipment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0550" y="1371600"/>
            <a:ext cx="7962900" cy="460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863493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Crushing Equipment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" y="1479635"/>
            <a:ext cx="8077200" cy="4844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707493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Crushing Equipment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" y="1337409"/>
            <a:ext cx="8153400" cy="498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945218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Crushing Equipment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1885" y="1763590"/>
            <a:ext cx="8517315" cy="4408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465018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Crushing Equipment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262062"/>
            <a:ext cx="4011144" cy="529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239285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/>
              <a:t>Fugitive Dust Control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76727" y="914400"/>
            <a:ext cx="8305800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Fugitive Dust Control – Crushing operation</a:t>
            </a:r>
          </a:p>
          <a:p>
            <a:endParaRPr lang="en-US" sz="2000" dirty="0"/>
          </a:p>
          <a:p>
            <a:r>
              <a:rPr lang="en-US" sz="2000" dirty="0" smtClean="0"/>
              <a:t>TOLSON &amp; ASSOCIATES</a:t>
            </a:r>
          </a:p>
          <a:p>
            <a:r>
              <a:rPr lang="en-US" sz="1400" dirty="0" smtClean="0"/>
              <a:t>End of Capitol Raceway Road</a:t>
            </a:r>
          </a:p>
          <a:p>
            <a:r>
              <a:rPr lang="en-US" sz="1400" dirty="0" smtClean="0"/>
              <a:t>Crofton, Maryland 21114</a:t>
            </a:r>
          </a:p>
          <a:p>
            <a:endParaRPr lang="en-US" sz="2800" dirty="0"/>
          </a:p>
          <a:p>
            <a:r>
              <a:rPr lang="en-US" sz="1600" dirty="0"/>
              <a:t>Equipment and conveyors equipped with conveyor </a:t>
            </a:r>
            <a:r>
              <a:rPr lang="en-US" sz="1600" dirty="0" smtClean="0"/>
              <a:t>duct covers and </a:t>
            </a:r>
            <a:r>
              <a:rPr lang="en-US" sz="1600" dirty="0"/>
              <a:t>discharge hoods and high pressures water spraying </a:t>
            </a:r>
            <a:r>
              <a:rPr lang="en-US" sz="1600" dirty="0" smtClean="0"/>
              <a:t>system</a:t>
            </a:r>
          </a:p>
          <a:p>
            <a:endParaRPr lang="en-US" sz="1600" dirty="0" smtClean="0"/>
          </a:p>
          <a:p>
            <a:r>
              <a:rPr lang="en-US" sz="1600" dirty="0"/>
              <a:t>Best Management Practices will be used to control </a:t>
            </a:r>
            <a:r>
              <a:rPr lang="en-US" sz="1600" dirty="0" smtClean="0"/>
              <a:t>emissions </a:t>
            </a:r>
            <a:r>
              <a:rPr lang="en-US" sz="1600" dirty="0"/>
              <a:t>of particulate matter from roadways, stockpiles and materials handling </a:t>
            </a:r>
            <a:r>
              <a:rPr lang="en-US" sz="1600" dirty="0" smtClean="0"/>
              <a:t>operations</a:t>
            </a:r>
          </a:p>
          <a:p>
            <a:endParaRPr lang="en-US" sz="1600" dirty="0"/>
          </a:p>
          <a:p>
            <a:r>
              <a:rPr lang="en-US" sz="1600" dirty="0"/>
              <a:t>Avoid overfilling loader buckets and minimize drop </a:t>
            </a:r>
            <a:r>
              <a:rPr lang="en-US" sz="1600" dirty="0" smtClean="0"/>
              <a:t>heights.</a:t>
            </a:r>
          </a:p>
          <a:p>
            <a:endParaRPr lang="en-US" sz="1600" dirty="0"/>
          </a:p>
          <a:p>
            <a:r>
              <a:rPr lang="en-US" sz="1600" dirty="0"/>
              <a:t>Wet </a:t>
            </a:r>
            <a:r>
              <a:rPr lang="en-US" sz="1600" dirty="0" smtClean="0"/>
              <a:t>suppression </a:t>
            </a:r>
            <a:r>
              <a:rPr lang="en-US" sz="1600" dirty="0"/>
              <a:t>system to be used whenever necessary to control particulate emissions</a:t>
            </a:r>
            <a:r>
              <a:rPr lang="en-US" sz="1600" dirty="0" smtClean="0"/>
              <a:t>.</a:t>
            </a:r>
          </a:p>
          <a:p>
            <a:endParaRPr lang="en-US" sz="1600" dirty="0"/>
          </a:p>
          <a:p>
            <a:r>
              <a:rPr lang="en-US" sz="1600" dirty="0"/>
              <a:t>Water and or chemical dust </a:t>
            </a:r>
            <a:r>
              <a:rPr lang="en-US" sz="1600" dirty="0" smtClean="0"/>
              <a:t>suppressants </a:t>
            </a:r>
            <a:r>
              <a:rPr lang="en-US" sz="1600" dirty="0"/>
              <a:t>to be used to control </a:t>
            </a:r>
            <a:r>
              <a:rPr lang="en-US" sz="1600" dirty="0" err="1"/>
              <a:t>fugative</a:t>
            </a:r>
            <a:r>
              <a:rPr lang="en-US" sz="1600" dirty="0"/>
              <a:t> dust from roads or stockpiles</a:t>
            </a:r>
            <a:r>
              <a:rPr lang="en-US" sz="1600" dirty="0" smtClean="0"/>
              <a:t>.</a:t>
            </a:r>
          </a:p>
          <a:p>
            <a:endParaRPr lang="en-US" sz="1600" dirty="0"/>
          </a:p>
          <a:p>
            <a:r>
              <a:rPr lang="en-US" sz="1600" dirty="0"/>
              <a:t>Control Traffic Speeds and Flush sweep roadways as necessary</a:t>
            </a:r>
            <a:r>
              <a:rPr lang="en-US" sz="1600" dirty="0" smtClean="0"/>
              <a:t>.</a:t>
            </a:r>
          </a:p>
          <a:p>
            <a:endParaRPr lang="en-US" sz="1600" dirty="0"/>
          </a:p>
          <a:p>
            <a:r>
              <a:rPr lang="en-US" sz="1600" dirty="0"/>
              <a:t>Minimize work of stockpiles on windy </a:t>
            </a:r>
            <a:r>
              <a:rPr lang="en-US" sz="1600" dirty="0" smtClean="0"/>
              <a:t>days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xmlns="" val="2902920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Opacity Testing</a:t>
            </a:r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357652"/>
            <a:ext cx="6771509" cy="5195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0910258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en-US" dirty="0" err="1" smtClean="0"/>
              <a:t>Tolson</a:t>
            </a:r>
            <a:r>
              <a:rPr lang="en-US" dirty="0" smtClean="0"/>
              <a:t> &amp; Associates, LLC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552700"/>
            <a:ext cx="9144000" cy="17907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0000" dirty="0" smtClean="0">
                <a:solidFill>
                  <a:srgbClr val="C00000"/>
                </a:solidFill>
              </a:rPr>
              <a:t>Thank You</a:t>
            </a:r>
            <a:endParaRPr lang="en-US" sz="10000" dirty="0">
              <a:solidFill>
                <a:srgbClr val="C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2400" y="152400"/>
            <a:ext cx="8839200" cy="6477000"/>
          </a:xfrm>
          <a:prstGeom prst="rect">
            <a:avLst/>
          </a:prstGeom>
          <a:noFill/>
          <a:ln w="76200" cmpd="sng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0" y="4800600"/>
            <a:ext cx="9144000" cy="99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5000" dirty="0" smtClean="0"/>
              <a:t>Any questions?</a:t>
            </a:r>
            <a:endParaRPr lang="en-US" sz="5000" dirty="0"/>
          </a:p>
        </p:txBody>
      </p:sp>
    </p:spTree>
    <p:extLst>
      <p:ext uri="{BB962C8B-B14F-4D97-AF65-F5344CB8AC3E}">
        <p14:creationId xmlns:p14="http://schemas.microsoft.com/office/powerpoint/2010/main" xmlns="" val="1870972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1447800"/>
            <a:ext cx="8305800" cy="5093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dirty="0" err="1" smtClean="0"/>
              <a:t>Tolson</a:t>
            </a:r>
            <a:r>
              <a:rPr lang="en-US" sz="3000" b="1" dirty="0" smtClean="0"/>
              <a:t> And Associates, LLC</a:t>
            </a:r>
          </a:p>
          <a:p>
            <a:pPr algn="ctr"/>
            <a:endParaRPr lang="en-US" sz="3000" b="1" dirty="0"/>
          </a:p>
          <a:p>
            <a:pPr algn="ctr"/>
            <a:r>
              <a:rPr lang="en-US" sz="3000" b="1" dirty="0" smtClean="0"/>
              <a:t>Sand </a:t>
            </a:r>
            <a:r>
              <a:rPr lang="en-US" sz="3000" b="1" dirty="0"/>
              <a:t>&amp; Gravel Mining </a:t>
            </a:r>
            <a:r>
              <a:rPr lang="en-US" sz="3000" b="1" dirty="0" smtClean="0"/>
              <a:t>Operation</a:t>
            </a:r>
          </a:p>
          <a:p>
            <a:pPr algn="ctr"/>
            <a:r>
              <a:rPr lang="en-US" sz="1200" b="1" dirty="0" smtClean="0"/>
              <a:t>MDE Permit No. 78-SP-0087-J</a:t>
            </a:r>
          </a:p>
          <a:p>
            <a:pPr algn="ctr"/>
            <a:endParaRPr lang="en-US" sz="1200" dirty="0"/>
          </a:p>
          <a:p>
            <a:pPr algn="ctr"/>
            <a:r>
              <a:rPr lang="en-US" sz="3000" b="1" dirty="0"/>
              <a:t>Construction &amp; Demolition </a:t>
            </a:r>
            <a:r>
              <a:rPr lang="en-US" sz="3000" b="1" dirty="0" err="1" smtClean="0"/>
              <a:t>Rubblefill</a:t>
            </a:r>
            <a:endParaRPr lang="en-US" sz="3000" b="1" dirty="0"/>
          </a:p>
          <a:p>
            <a:pPr algn="ctr"/>
            <a:r>
              <a:rPr lang="en-US" sz="1200" b="1" dirty="0" smtClean="0"/>
              <a:t>MDE Permit No. 2003-WRF-0580</a:t>
            </a:r>
          </a:p>
          <a:p>
            <a:pPr algn="ctr"/>
            <a:endParaRPr lang="en-US" sz="1200" dirty="0" smtClean="0"/>
          </a:p>
          <a:p>
            <a:pPr algn="ctr"/>
            <a:endParaRPr lang="en-US" sz="1200" dirty="0"/>
          </a:p>
          <a:p>
            <a:pPr algn="ctr"/>
            <a:r>
              <a:rPr lang="en-US" sz="2500" b="1" dirty="0" err="1" smtClean="0"/>
              <a:t>Rubblefill</a:t>
            </a:r>
            <a:r>
              <a:rPr lang="en-US" sz="2500" b="1" dirty="0" smtClean="0"/>
              <a:t> </a:t>
            </a:r>
            <a:r>
              <a:rPr lang="en-US" sz="2500" b="1" dirty="0"/>
              <a:t>Recycling </a:t>
            </a:r>
            <a:r>
              <a:rPr lang="en-US" sz="2500" b="1" dirty="0" smtClean="0"/>
              <a:t>Activities</a:t>
            </a:r>
            <a:endParaRPr lang="en-US" sz="25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Natural Wood Waste (Mulch) Permitted </a:t>
            </a:r>
            <a:r>
              <a:rPr lang="en-US" sz="2000" b="1" dirty="0" smtClean="0"/>
              <a:t>MDE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Tier 1 Compost (Yard Waste)  Permitted  </a:t>
            </a:r>
            <a:r>
              <a:rPr lang="en-US" sz="2000" b="1" dirty="0" smtClean="0"/>
              <a:t>MDE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/>
              <a:t>Metal, Tires, OCC, Wood Waste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Recycled </a:t>
            </a:r>
            <a:r>
              <a:rPr lang="en-US" sz="2000" b="1" dirty="0" smtClean="0"/>
              <a:t>Aggregate Products</a:t>
            </a:r>
            <a:endParaRPr lang="en-US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 smtClean="0"/>
              <a:t>Application </a:t>
            </a:r>
            <a:r>
              <a:rPr lang="en-US" sz="2000" b="1" dirty="0"/>
              <a:t>for  MDE Permit for Construction and Operation of a Crushing Operation Submitted 11/14/2018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xmlns="" val="3919145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Location - Area Map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295400"/>
            <a:ext cx="6587356" cy="490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704202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Map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6800" y="1219200"/>
            <a:ext cx="6934199" cy="5200649"/>
          </a:xfrm>
        </p:spPr>
      </p:pic>
      <p:sp>
        <p:nvSpPr>
          <p:cNvPr id="3" name="Rectangle 2"/>
          <p:cNvSpPr/>
          <p:nvPr/>
        </p:nvSpPr>
        <p:spPr>
          <a:xfrm>
            <a:off x="3886200" y="3905252"/>
            <a:ext cx="691225" cy="4571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/>
              <a:t>Concrete Crushing</a:t>
            </a:r>
            <a:endParaRPr lang="en-US" sz="800" dirty="0"/>
          </a:p>
        </p:txBody>
      </p:sp>
      <p:cxnSp>
        <p:nvCxnSpPr>
          <p:cNvPr id="6" name="Elbow Connector 5"/>
          <p:cNvCxnSpPr>
            <a:stCxn id="3" idx="0"/>
            <a:endCxn id="3" idx="0"/>
          </p:cNvCxnSpPr>
          <p:nvPr/>
        </p:nvCxnSpPr>
        <p:spPr>
          <a:xfrm rot="5400000" flipH="1" flipV="1">
            <a:off x="4231813" y="3905252"/>
            <a:ext cx="12700" cy="12700"/>
          </a:xfrm>
          <a:prstGeom prst="bentConnector3">
            <a:avLst>
              <a:gd name="adj1" fmla="val 180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409699" y="4267200"/>
            <a:ext cx="4953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Wash Plant</a:t>
            </a:r>
            <a:endParaRPr lang="en-US" sz="800" dirty="0"/>
          </a:p>
        </p:txBody>
      </p:sp>
      <p:sp>
        <p:nvSpPr>
          <p:cNvPr id="31" name="TextBox 30"/>
          <p:cNvSpPr txBox="1"/>
          <p:nvPr/>
        </p:nvSpPr>
        <p:spPr>
          <a:xfrm>
            <a:off x="2057399" y="2438400"/>
            <a:ext cx="762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Mulch /Compost</a:t>
            </a:r>
            <a:endParaRPr lang="en-US" sz="800" dirty="0"/>
          </a:p>
        </p:txBody>
      </p:sp>
      <p:sp>
        <p:nvSpPr>
          <p:cNvPr id="32" name="TextBox 31"/>
          <p:cNvSpPr txBox="1"/>
          <p:nvPr/>
        </p:nvSpPr>
        <p:spPr>
          <a:xfrm>
            <a:off x="4158669" y="2145268"/>
            <a:ext cx="5657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Active C&amp;D Disposal Area</a:t>
            </a:r>
            <a:endParaRPr lang="en-US" sz="800" dirty="0"/>
          </a:p>
        </p:txBody>
      </p:sp>
      <p:sp>
        <p:nvSpPr>
          <p:cNvPr id="33" name="TextBox 32"/>
          <p:cNvSpPr txBox="1"/>
          <p:nvPr/>
        </p:nvSpPr>
        <p:spPr>
          <a:xfrm>
            <a:off x="5715000" y="1752600"/>
            <a:ext cx="9906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Active Mine Area</a:t>
            </a:r>
            <a:endParaRPr lang="en-US" sz="800" dirty="0"/>
          </a:p>
        </p:txBody>
      </p:sp>
      <p:sp>
        <p:nvSpPr>
          <p:cNvPr id="34" name="TextBox 33"/>
          <p:cNvSpPr txBox="1"/>
          <p:nvPr/>
        </p:nvSpPr>
        <p:spPr>
          <a:xfrm>
            <a:off x="2667000" y="4343400"/>
            <a:ext cx="685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Closed</a:t>
            </a:r>
            <a:r>
              <a:rPr lang="en-US" dirty="0" smtClean="0"/>
              <a:t> </a:t>
            </a:r>
            <a:r>
              <a:rPr lang="en-US" sz="800" dirty="0" smtClean="0"/>
              <a:t>Landfill</a:t>
            </a:r>
            <a:endParaRPr lang="en-US" sz="800" dirty="0"/>
          </a:p>
        </p:txBody>
      </p:sp>
      <p:sp>
        <p:nvSpPr>
          <p:cNvPr id="37" name="TextBox 36"/>
          <p:cNvSpPr txBox="1"/>
          <p:nvPr/>
        </p:nvSpPr>
        <p:spPr>
          <a:xfrm>
            <a:off x="1908068" y="5238111"/>
            <a:ext cx="606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Gate /Scale House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xmlns="" val="4292407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1384042"/>
            <a:ext cx="83058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Cover </a:t>
            </a:r>
            <a:r>
              <a:rPr lang="en-US" sz="2800" dirty="0" smtClean="0"/>
              <a:t>Letter</a:t>
            </a:r>
          </a:p>
          <a:p>
            <a:endParaRPr lang="en-US" sz="2800" dirty="0"/>
          </a:p>
          <a:p>
            <a:r>
              <a:rPr lang="en-US" sz="2800" dirty="0" smtClean="0"/>
              <a:t>MDE Form 5 - </a:t>
            </a:r>
            <a:r>
              <a:rPr lang="en-US" sz="2000" dirty="0" smtClean="0"/>
              <a:t>Application </a:t>
            </a:r>
            <a:r>
              <a:rPr lang="en-US" sz="2000" dirty="0"/>
              <a:t>for Processing/ Manufacturing Equipment</a:t>
            </a:r>
          </a:p>
          <a:p>
            <a:endParaRPr lang="en-US" sz="2800" dirty="0" smtClean="0"/>
          </a:p>
          <a:p>
            <a:r>
              <a:rPr lang="en-US" sz="2800" dirty="0" smtClean="0"/>
              <a:t>MDE Form 5EP - </a:t>
            </a:r>
            <a:r>
              <a:rPr lang="en-US" sz="2000" dirty="0" smtClean="0"/>
              <a:t>Emissions </a:t>
            </a:r>
            <a:r>
              <a:rPr lang="en-US" sz="2000" dirty="0"/>
              <a:t>Data Point</a:t>
            </a:r>
          </a:p>
          <a:p>
            <a:endParaRPr lang="en-US" sz="2800" dirty="0" smtClean="0"/>
          </a:p>
          <a:p>
            <a:r>
              <a:rPr lang="en-US" sz="2800" dirty="0" smtClean="0"/>
              <a:t>MDE Form 5T - </a:t>
            </a:r>
            <a:r>
              <a:rPr lang="en-US" sz="2000" dirty="0" smtClean="0"/>
              <a:t>(</a:t>
            </a:r>
            <a:r>
              <a:rPr lang="en-US" sz="2000" dirty="0"/>
              <a:t>TAP) Emissions Summary and Compliance Demonstration</a:t>
            </a:r>
          </a:p>
          <a:p>
            <a:endParaRPr lang="en-US" sz="2800" dirty="0" smtClean="0"/>
          </a:p>
          <a:p>
            <a:r>
              <a:rPr lang="en-US" sz="2800" dirty="0" smtClean="0"/>
              <a:t>MDE Form 44 - </a:t>
            </a:r>
            <a:r>
              <a:rPr lang="en-US" sz="2000" dirty="0" smtClean="0"/>
              <a:t>Air </a:t>
            </a:r>
            <a:r>
              <a:rPr lang="en-US" sz="2000" dirty="0"/>
              <a:t>Quality Permit to Construct and Registration Application for Internal Combustion Engines</a:t>
            </a:r>
          </a:p>
          <a:p>
            <a:endParaRPr lang="en-US" sz="2800" dirty="0" smtClean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Application Submittal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76125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1143000"/>
            <a:ext cx="830580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Emissions Calculations - </a:t>
            </a:r>
            <a:r>
              <a:rPr lang="en-US" sz="2000" dirty="0"/>
              <a:t>All engines in Crushing operation (Train)</a:t>
            </a:r>
          </a:p>
          <a:p>
            <a:endParaRPr lang="en-US" sz="2800" dirty="0" smtClean="0"/>
          </a:p>
          <a:p>
            <a:r>
              <a:rPr lang="en-US" sz="2800" dirty="0" smtClean="0"/>
              <a:t>Site Map</a:t>
            </a:r>
          </a:p>
          <a:p>
            <a:endParaRPr lang="en-US" sz="2800" dirty="0"/>
          </a:p>
          <a:p>
            <a:r>
              <a:rPr lang="en-US" sz="2800" dirty="0" smtClean="0"/>
              <a:t>Drawings and Vendor Literature</a:t>
            </a:r>
            <a:endParaRPr lang="en-US" sz="2000" dirty="0"/>
          </a:p>
          <a:p>
            <a:endParaRPr lang="en-US" sz="2800" dirty="0" smtClean="0"/>
          </a:p>
          <a:p>
            <a:r>
              <a:rPr lang="en-US" sz="2800" dirty="0" smtClean="0"/>
              <a:t>Fugitive Dust Control Program</a:t>
            </a:r>
            <a:endParaRPr lang="en-US" sz="2000" dirty="0"/>
          </a:p>
          <a:p>
            <a:endParaRPr lang="en-US" sz="2800" dirty="0" smtClean="0"/>
          </a:p>
          <a:p>
            <a:r>
              <a:rPr lang="en-US" sz="2800" dirty="0" smtClean="0"/>
              <a:t>Anne Arundel County Zoning Letter Verifying Crushing Operations is a Permitted Use</a:t>
            </a:r>
          </a:p>
          <a:p>
            <a:endParaRPr lang="en-US" sz="2800" dirty="0"/>
          </a:p>
          <a:p>
            <a:r>
              <a:rPr lang="en-US" sz="2800" dirty="0" smtClean="0"/>
              <a:t>Opacity Testing</a:t>
            </a:r>
            <a:endParaRPr lang="en-US" sz="2000" dirty="0"/>
          </a:p>
          <a:p>
            <a:endParaRPr lang="en-US" sz="2800" dirty="0" smtClean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Application Submittal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692899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/>
              <a:t>Crushing Operations Flow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410200"/>
          </a:xfrm>
        </p:spPr>
        <p:txBody>
          <a:bodyPr>
            <a:normAutofit fontScale="92500" lnSpcReduction="20000"/>
          </a:bodyPr>
          <a:lstStyle/>
          <a:p>
            <a:r>
              <a:rPr lang="en-US" sz="2000" dirty="0" smtClean="0"/>
              <a:t>Trucks Enter – Capital Raceway Road</a:t>
            </a:r>
          </a:p>
          <a:p>
            <a:r>
              <a:rPr lang="en-US" sz="2000" dirty="0" smtClean="0"/>
              <a:t>Gate – Scale House</a:t>
            </a:r>
          </a:p>
          <a:p>
            <a:pPr lvl="1"/>
            <a:r>
              <a:rPr lang="en-US" sz="2000" dirty="0" smtClean="0"/>
              <a:t>Trucks weighed and inspected</a:t>
            </a:r>
          </a:p>
          <a:p>
            <a:pPr lvl="1"/>
            <a:r>
              <a:rPr lang="en-US" sz="2000" dirty="0" smtClean="0"/>
              <a:t>Sent to crushing area where material is placed in stock piles to be processed</a:t>
            </a:r>
          </a:p>
          <a:p>
            <a:pPr lvl="1"/>
            <a:r>
              <a:rPr lang="en-US" sz="2000" dirty="0" smtClean="0"/>
              <a:t>Return to Scale House and weighed out</a:t>
            </a:r>
          </a:p>
          <a:p>
            <a:r>
              <a:rPr lang="en-US" sz="2000" dirty="0" smtClean="0"/>
              <a:t>Material Process</a:t>
            </a:r>
          </a:p>
          <a:p>
            <a:pPr lvl="1"/>
            <a:r>
              <a:rPr lang="en-US" sz="2000" dirty="0" smtClean="0"/>
              <a:t>Screened &amp; Sized</a:t>
            </a:r>
          </a:p>
          <a:p>
            <a:pPr lvl="1"/>
            <a:r>
              <a:rPr lang="en-US" sz="2000" dirty="0" smtClean="0"/>
              <a:t>Jaw Crusher</a:t>
            </a:r>
          </a:p>
          <a:p>
            <a:pPr lvl="1"/>
            <a:r>
              <a:rPr lang="en-US" sz="2000" dirty="0" smtClean="0"/>
              <a:t>Impact Crusher</a:t>
            </a:r>
          </a:p>
          <a:p>
            <a:pPr lvl="1"/>
            <a:r>
              <a:rPr lang="en-US" sz="2000" dirty="0" smtClean="0"/>
              <a:t>Screened &amp; Sized</a:t>
            </a:r>
          </a:p>
          <a:p>
            <a:pPr lvl="1"/>
            <a:r>
              <a:rPr lang="en-US" sz="2000" dirty="0" smtClean="0"/>
              <a:t>Stock Piles – Recycled Aggregate Products</a:t>
            </a:r>
          </a:p>
          <a:p>
            <a:r>
              <a:rPr lang="en-US" sz="2400" dirty="0" smtClean="0"/>
              <a:t>Recycled Aggregate Products</a:t>
            </a:r>
          </a:p>
          <a:p>
            <a:pPr lvl="1"/>
            <a:r>
              <a:rPr lang="en-US" sz="2000" dirty="0" smtClean="0"/>
              <a:t>RC – 4”-6” Gravel</a:t>
            </a:r>
          </a:p>
          <a:p>
            <a:pPr lvl="1"/>
            <a:r>
              <a:rPr lang="en-US" sz="2000" dirty="0" smtClean="0"/>
              <a:t>RC – 2” Gravel</a:t>
            </a:r>
          </a:p>
          <a:p>
            <a:pPr lvl="1"/>
            <a:r>
              <a:rPr lang="en-US" sz="2000" dirty="0" smtClean="0"/>
              <a:t>RC - ¾” Gravel</a:t>
            </a:r>
          </a:p>
          <a:p>
            <a:pPr lvl="1"/>
            <a:r>
              <a:rPr lang="en-US" sz="2000" dirty="0" smtClean="0"/>
              <a:t>Crusher Run</a:t>
            </a:r>
          </a:p>
          <a:p>
            <a:pPr lvl="1"/>
            <a:r>
              <a:rPr lang="en-US" sz="2000" dirty="0" smtClean="0"/>
              <a:t>Select Fill</a:t>
            </a:r>
          </a:p>
        </p:txBody>
      </p:sp>
    </p:spTree>
    <p:extLst>
      <p:ext uri="{BB962C8B-B14F-4D97-AF65-F5344CB8AC3E}">
        <p14:creationId xmlns:p14="http://schemas.microsoft.com/office/powerpoint/2010/main" xmlns="" val="3737577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Crushing Equipment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19200"/>
            <a:ext cx="8077200" cy="5285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832449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Crushing Equipment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219200"/>
            <a:ext cx="4214813" cy="5397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567672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59C56E27CF6EE4CAE04656C5CB876AB" ma:contentTypeVersion="11" ma:contentTypeDescription="Create a new document." ma:contentTypeScope="" ma:versionID="6bbbd6e6726d0d0d8d39f60acfa90702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0f1c3a5fe40b69cf375f6490498fc6a7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4" nillable="true" ma:displayName="Scheduling Start Date" ma:description="" ma:internalName="PublishingStartDate">
      <xsd:simpleType>
        <xsd:restriction base="dms:Unknown"/>
      </xsd:simpleType>
    </xsd:element>
    <xsd:element name="PublishingExpirationDate" ma:index="5" nillable="true" ma:displayName="Scheduling End Date" ma:description="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6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4BE5A3FB-592A-437C-A313-4A1DFDCC2AC6}"/>
</file>

<file path=customXml/itemProps2.xml><?xml version="1.0" encoding="utf-8"?>
<ds:datastoreItem xmlns:ds="http://schemas.openxmlformats.org/officeDocument/2006/customXml" ds:itemID="{CD45CD76-A306-4146-AF0A-A39ED2362F8D}"/>
</file>

<file path=customXml/itemProps3.xml><?xml version="1.0" encoding="utf-8"?>
<ds:datastoreItem xmlns:ds="http://schemas.openxmlformats.org/officeDocument/2006/customXml" ds:itemID="{C711E2D3-EF59-4AEB-B089-65A037A4E0AE}"/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413</Words>
  <Application>Microsoft Office PowerPoint</Application>
  <PresentationFormat>On-screen Show (4:3)</PresentationFormat>
  <Paragraphs>99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Tolson And Associates,LLC</vt:lpstr>
      <vt:lpstr>Slide 2</vt:lpstr>
      <vt:lpstr>Location - Area Map</vt:lpstr>
      <vt:lpstr>Site Map</vt:lpstr>
      <vt:lpstr>Slide 5</vt:lpstr>
      <vt:lpstr>Slide 6</vt:lpstr>
      <vt:lpstr>Crushing Operations Flow</vt:lpstr>
      <vt:lpstr>Crushing Equipment</vt:lpstr>
      <vt:lpstr>Crushing Equipment</vt:lpstr>
      <vt:lpstr>Crushing Equipment</vt:lpstr>
      <vt:lpstr>Crushing Equipment</vt:lpstr>
      <vt:lpstr>Crushing Equipment</vt:lpstr>
      <vt:lpstr>Crushing Equipment</vt:lpstr>
      <vt:lpstr>Crushing Equipment</vt:lpstr>
      <vt:lpstr>Crushing Equipment</vt:lpstr>
      <vt:lpstr>Fugitive Dust Control</vt:lpstr>
      <vt:lpstr>Opacity Testing</vt:lpstr>
      <vt:lpstr>Tolson &amp; Associates, LLC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Tolson And Associates, LLC Air Quality Permit Presentation</dc:title>
  <dc:creator>Rachele K. Aquilino</dc:creator>
  <cp:lastModifiedBy>Shannon</cp:lastModifiedBy>
  <cp:revision>17</cp:revision>
  <dcterms:created xsi:type="dcterms:W3CDTF">2019-01-21T20:22:16Z</dcterms:created>
  <dcterms:modified xsi:type="dcterms:W3CDTF">2019-01-28T16:03:27Z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0x010100B59C56E27CF6EE4CAE04656C5CB876AB</vt:lpwstr>
  </property>
</Properties>
</file>